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542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47791B-702D-4DB1-B5BF-BB7EE8AB5272}" v="3" dt="2024-09-10T03:17:52.8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13"/>
    <p:restoredTop sz="94153"/>
  </p:normalViewPr>
  <p:slideViewPr>
    <p:cSldViewPr snapToGrid="0" snapToObjects="1">
      <p:cViewPr varScale="1">
        <p:scale>
          <a:sx n="77" d="100"/>
          <a:sy n="77" d="100"/>
        </p:scale>
        <p:origin x="191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E7D5E-97A1-6640-8557-002302963B84}" type="datetimeFigureOut">
              <a:rPr lang="en-US" smtClean="0"/>
              <a:pPr/>
              <a:t>9/10/2024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174A7A-FF55-B94E-A5C8-F767D9C7331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859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-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DC43-09C0-3A41-97C6-FA2E8239FF63}" type="datetimeFigureOut">
              <a:rPr lang="en-US" smtClean="0"/>
              <a:pPr/>
              <a:t>9/10/2024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4C55E-655D-224C-809E-E278DFABDC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90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DC43-09C0-3A41-97C6-FA2E8239FF63}" type="datetimeFigureOut">
              <a:rPr lang="en-US" smtClean="0"/>
              <a:pPr/>
              <a:t>9/10/2024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4C55E-655D-224C-809E-E278DFABDC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891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DC43-09C0-3A41-97C6-FA2E8239FF63}" type="datetimeFigureOut">
              <a:rPr lang="en-US" smtClean="0"/>
              <a:pPr/>
              <a:t>9/10/2024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4C55E-655D-224C-809E-E278DFABDC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740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DC43-09C0-3A41-97C6-FA2E8239FF63}" type="datetimeFigureOut">
              <a:rPr lang="en-US" smtClean="0"/>
              <a:pPr/>
              <a:t>9/10/2024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4C55E-655D-224C-809E-E278DFABDC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999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DC43-09C0-3A41-97C6-FA2E8239FF63}" type="datetimeFigureOut">
              <a:rPr lang="en-US" smtClean="0"/>
              <a:pPr/>
              <a:t>9/10/2024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4C55E-655D-224C-809E-E278DFABDC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119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DC43-09C0-3A41-97C6-FA2E8239FF63}" type="datetimeFigureOut">
              <a:rPr lang="en-US" smtClean="0"/>
              <a:pPr/>
              <a:t>9/10/2024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4C55E-655D-224C-809E-E278DFABDC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339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DC43-09C0-3A41-97C6-FA2E8239FF63}" type="datetimeFigureOut">
              <a:rPr lang="en-US" smtClean="0"/>
              <a:pPr/>
              <a:t>9/10/2024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4C55E-655D-224C-809E-E278DFABDC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253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DC43-09C0-3A41-97C6-FA2E8239FF63}" type="datetimeFigureOut">
              <a:rPr lang="en-US" smtClean="0"/>
              <a:pPr/>
              <a:t>9/10/2024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4C55E-655D-224C-809E-E278DFABDC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429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DC43-09C0-3A41-97C6-FA2E8239FF63}" type="datetimeFigureOut">
              <a:rPr lang="en-US" smtClean="0"/>
              <a:pPr/>
              <a:t>9/10/2024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4C55E-655D-224C-809E-E278DFABDC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192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24994-A860-0EBA-943C-F10ABB01D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8A56C6-9025-1D13-9854-5EF1A51BD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DC43-09C0-3A41-97C6-FA2E8239FF63}" type="datetimeFigureOut">
              <a:rPr lang="en-US" smtClean="0"/>
              <a:pPr/>
              <a:t>9/10/2024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508111-D99C-467B-1ED7-97600321A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D2385C-E55D-4269-A13E-67D60CF2A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4C55E-655D-224C-809E-E278DFABDC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549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5DC43-09C0-3A41-97C6-FA2E8239FF63}" type="datetimeFigureOut">
              <a:rPr lang="en-US" smtClean="0"/>
              <a:pPr/>
              <a:t>9/10/2024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C55E-655D-224C-809E-E278DFABDC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033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  <p:sldLayoutId id="2147483659" r:id="rId9"/>
    <p:sldLayoutId id="2147483676" r:id="rId10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help.cmecertificateonline.com/" TargetMode="External"/><Relationship Id="rId2" Type="http://schemas.openxmlformats.org/officeDocument/2006/relationships/hyperlink" Target="https://sbsm.cmecertificateonline.com/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hyperlink" Target="https://behavioralsleep.org/index.php/2024-presentation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48762-E393-01DF-F10E-7B66817BC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8F59A-415E-4C4F-548C-B22F2196CBC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CME/CEUs Certificate</a:t>
            </a:r>
            <a:endParaRPr lang="en-US" sz="1800" b="0" i="0" u="none" strike="noStrike" baseline="0" dirty="0">
              <a:solidFill>
                <a:srgbClr val="000000"/>
              </a:solidFill>
              <a:latin typeface="Helvetica" panose="020B0604020202020204" pitchFamily="34" charset="0"/>
            </a:endParaRPr>
          </a:p>
          <a:p>
            <a:r>
              <a:rPr lang="en-US" sz="1200" b="0" i="0" u="none" strike="noStrike" baseline="0" dirty="0">
                <a:solidFill>
                  <a:srgbClr val="000000"/>
                </a:solidFill>
                <a:latin typeface="Helvetica" panose="020B0604020202020204" pitchFamily="34" charset="0"/>
              </a:rPr>
              <a:t>Society of Behavioral Sleep Medicine6th Annual Scientific Conference and Graduate/</a:t>
            </a:r>
            <a:r>
              <a:rPr lang="en-US" sz="1200" dirty="0">
                <a:solidFill>
                  <a:srgbClr val="000000"/>
                </a:solidFill>
                <a:latin typeface="Helvetica" panose="020B0604020202020204" pitchFamily="34" charset="0"/>
              </a:rPr>
              <a:t>Postgraduate Course</a:t>
            </a:r>
          </a:p>
          <a:p>
            <a:r>
              <a:rPr lang="en-US" sz="1200" dirty="0">
                <a:solidFill>
                  <a:srgbClr val="000000"/>
                </a:solidFill>
                <a:latin typeface="Helvetica" panose="020B0604020202020204" pitchFamily="34" charset="0"/>
              </a:rPr>
              <a:t>Chicago, IL</a:t>
            </a:r>
            <a:endParaRPr lang="en-US" sz="1200" b="0" i="0" u="none" strike="noStrike" baseline="0" dirty="0">
              <a:solidFill>
                <a:srgbClr val="000000"/>
              </a:solidFill>
              <a:latin typeface="Helvetica" panose="020B0604020202020204" pitchFamily="34" charset="0"/>
            </a:endParaRPr>
          </a:p>
          <a:p>
            <a:r>
              <a:rPr lang="en-US" sz="1200" b="0" i="0" u="none" strike="noStrike" baseline="0" dirty="0">
                <a:solidFill>
                  <a:srgbClr val="000000"/>
                </a:solidFill>
                <a:latin typeface="Helvetica" panose="020B0604020202020204" pitchFamily="34" charset="0"/>
              </a:rPr>
              <a:t>September 12 - 15, 2024</a:t>
            </a:r>
          </a:p>
          <a:p>
            <a:pPr marL="88900" marR="0">
              <a:spcBef>
                <a:spcPts val="0"/>
              </a:spcBef>
              <a:spcAft>
                <a:spcPts val="0"/>
              </a:spcAft>
            </a:pPr>
            <a:r>
              <a:rPr lang="en-US" sz="1800" b="1" kern="0" spc="-10" dirty="0">
                <a:effectLst/>
                <a:latin typeface="Tahoma" panose="020B0604030504040204" pitchFamily="34" charset="0"/>
                <a:ea typeface="Tahoma" panose="020B0604030504040204" pitchFamily="34" charset="0"/>
              </a:rPr>
              <a:t>How</a:t>
            </a:r>
            <a:r>
              <a:rPr lang="en-US" sz="1800" b="1" kern="0" spc="-65" dirty="0">
                <a:effectLst/>
                <a:latin typeface="Tahoma" panose="020B0604030504040204" pitchFamily="34" charset="0"/>
                <a:ea typeface="Tahoma" panose="020B0604030504040204" pitchFamily="34" charset="0"/>
              </a:rPr>
              <a:t> </a:t>
            </a:r>
            <a:r>
              <a:rPr lang="en-US" sz="1800" b="1" kern="0" spc="-10" dirty="0">
                <a:effectLst/>
                <a:latin typeface="Tahoma" panose="020B0604030504040204" pitchFamily="34" charset="0"/>
                <a:ea typeface="Tahoma" panose="020B0604030504040204" pitchFamily="34" charset="0"/>
              </a:rPr>
              <a:t>to</a:t>
            </a:r>
            <a:r>
              <a:rPr lang="en-US" sz="1800" b="1" kern="0" spc="-60" dirty="0">
                <a:effectLst/>
                <a:latin typeface="Tahoma" panose="020B0604030504040204" pitchFamily="34" charset="0"/>
                <a:ea typeface="Tahoma" panose="020B0604030504040204" pitchFamily="34" charset="0"/>
              </a:rPr>
              <a:t> </a:t>
            </a:r>
            <a:r>
              <a:rPr lang="en-US" sz="1800" b="1" kern="0" spc="-10" dirty="0">
                <a:effectLst/>
                <a:latin typeface="Tahoma" panose="020B0604030504040204" pitchFamily="34" charset="0"/>
                <a:ea typeface="Tahoma" panose="020B0604030504040204" pitchFamily="34" charset="0"/>
              </a:rPr>
              <a:t>Get</a:t>
            </a:r>
            <a:r>
              <a:rPr lang="en-US" sz="1800" b="1" kern="0" spc="-70" dirty="0">
                <a:effectLst/>
                <a:latin typeface="Tahoma" panose="020B0604030504040204" pitchFamily="34" charset="0"/>
                <a:ea typeface="Tahoma" panose="020B0604030504040204" pitchFamily="34" charset="0"/>
              </a:rPr>
              <a:t> </a:t>
            </a:r>
            <a:r>
              <a:rPr lang="en-US" sz="1800" b="1" kern="0" spc="-10" dirty="0">
                <a:effectLst/>
                <a:latin typeface="Tahoma" panose="020B0604030504040204" pitchFamily="34" charset="0"/>
                <a:ea typeface="Tahoma" panose="020B0604030504040204" pitchFamily="34" charset="0"/>
              </a:rPr>
              <a:t>Your</a:t>
            </a:r>
            <a:r>
              <a:rPr lang="en-US" sz="1800" b="1" kern="0" spc="-60" dirty="0">
                <a:effectLst/>
                <a:latin typeface="Tahoma" panose="020B0604030504040204" pitchFamily="34" charset="0"/>
                <a:ea typeface="Tahoma" panose="020B0604030504040204" pitchFamily="34" charset="0"/>
              </a:rPr>
              <a:t> </a:t>
            </a:r>
            <a:r>
              <a:rPr lang="en-US" sz="1800" b="1" kern="0" spc="-10" dirty="0">
                <a:effectLst/>
                <a:latin typeface="Tahoma" panose="020B0604030504040204" pitchFamily="34" charset="0"/>
                <a:ea typeface="Tahoma" panose="020B0604030504040204" pitchFamily="34" charset="0"/>
              </a:rPr>
              <a:t>Certiﬁcate</a:t>
            </a:r>
            <a:endParaRPr lang="en-US" sz="1800" b="1" kern="0" dirty="0">
              <a:effectLst/>
              <a:latin typeface="Tahoma" panose="020B0604030504040204" pitchFamily="34" charset="0"/>
              <a:ea typeface="Tahoma" panose="020B0604030504040204" pitchFamily="34" charset="0"/>
            </a:endParaRPr>
          </a:p>
          <a:p>
            <a:pPr marL="342900" marR="0" lvl="0" indent="-342900">
              <a:spcBef>
                <a:spcPts val="415"/>
              </a:spcBef>
              <a:spcAft>
                <a:spcPts val="0"/>
              </a:spcAft>
              <a:buSzPts val="800"/>
              <a:buFont typeface="Arial" panose="020B0604020202020204" pitchFamily="34" charset="0"/>
              <a:buAutoNum type="arabicPeriod"/>
              <a:tabLst>
                <a:tab pos="369570" algn="l"/>
              </a:tabLst>
            </a:pP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Go</a:t>
            </a:r>
            <a:r>
              <a:rPr lang="en-US" sz="1200" spc="2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200" spc="2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200" u="sng" spc="-10" dirty="0">
                <a:solidFill>
                  <a:srgbClr val="1B6586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hlinkClick r:id="rId2"/>
              </a:rPr>
              <a:t>sbsm.cmecertiﬁcateonline.com</a:t>
            </a:r>
            <a:endParaRPr lang="en-US" sz="12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>
              <a:spcBef>
                <a:spcPts val="405"/>
              </a:spcBef>
              <a:spcAft>
                <a:spcPts val="0"/>
              </a:spcAft>
              <a:buSzPts val="800"/>
              <a:buFont typeface="Arial" panose="020B0604020202020204" pitchFamily="34" charset="0"/>
              <a:buAutoNum type="arabicPeriod"/>
              <a:tabLst>
                <a:tab pos="369570" algn="l"/>
              </a:tabLst>
            </a:pP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Click</a:t>
            </a:r>
            <a:r>
              <a:rPr lang="en-US" sz="1200" spc="6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on</a:t>
            </a:r>
            <a:r>
              <a:rPr lang="en-US" sz="1200" spc="6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200" spc="6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200" b="1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6th</a:t>
            </a:r>
            <a:r>
              <a:rPr lang="en-US" sz="1200" b="1" spc="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200" b="1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Annual</a:t>
            </a:r>
            <a:r>
              <a:rPr lang="en-US" sz="1200" b="1" spc="6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200" b="1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Scientiﬁc</a:t>
            </a:r>
            <a:r>
              <a:rPr lang="en-US" sz="1200" b="1" spc="6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200" b="1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Conference</a:t>
            </a:r>
            <a:r>
              <a:rPr lang="en-US" sz="1200" b="1" spc="6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200" b="1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200" b="1" spc="6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200" b="1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Graduate/Postgraduate</a:t>
            </a:r>
            <a:r>
              <a:rPr lang="en-US" sz="1200" b="1" spc="6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200" b="1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Course</a:t>
            </a:r>
            <a:r>
              <a:rPr lang="en-US" sz="1200" b="1" spc="6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2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link.</a:t>
            </a:r>
            <a:endParaRPr lang="en-US" sz="12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>
              <a:spcBef>
                <a:spcPts val="345"/>
              </a:spcBef>
              <a:spcAft>
                <a:spcPts val="0"/>
              </a:spcAft>
              <a:buSzPts val="800"/>
              <a:buFont typeface="Arial" panose="020B0604020202020204" pitchFamily="34" charset="0"/>
              <a:buAutoNum type="arabicPeriod"/>
              <a:tabLst>
                <a:tab pos="369570" algn="l"/>
              </a:tabLst>
            </a:pP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Evaluate</a:t>
            </a:r>
            <a:r>
              <a:rPr lang="en-US" sz="1200" spc="4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200" spc="4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2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meeting.</a:t>
            </a:r>
            <a:endParaRPr lang="en-US" sz="12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>
              <a:spcBef>
                <a:spcPts val="345"/>
              </a:spcBef>
              <a:spcAft>
                <a:spcPts val="0"/>
              </a:spcAft>
              <a:buSzPts val="800"/>
              <a:buFont typeface="Arial" panose="020B0604020202020204" pitchFamily="34" charset="0"/>
              <a:buAutoNum type="arabicPeriod"/>
              <a:tabLst>
                <a:tab pos="369570" algn="l"/>
              </a:tabLst>
            </a:pPr>
            <a:r>
              <a:rPr lang="en-US" sz="1200" spc="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Arial" panose="020B0604020202020204" pitchFamily="34" charset="0"/>
              </a:rPr>
              <a:t>Print,</a:t>
            </a:r>
            <a:r>
              <a:rPr lang="en-US" sz="1200" spc="4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200" spc="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Arial" panose="020B0604020202020204" pitchFamily="34" charset="0"/>
              </a:rPr>
              <a:t>download,</a:t>
            </a:r>
            <a:r>
              <a:rPr lang="en-US" sz="1200" spc="45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200" spc="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Arial" panose="020B0604020202020204" pitchFamily="34" charset="0"/>
              </a:rPr>
              <a:t>or</a:t>
            </a:r>
            <a:r>
              <a:rPr lang="en-US" sz="1200" spc="45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200" spc="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Arial" panose="020B0604020202020204" pitchFamily="34" charset="0"/>
              </a:rPr>
              <a:t>save</a:t>
            </a:r>
            <a:r>
              <a:rPr lang="en-US" sz="1200" spc="4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200" spc="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200" spc="45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200" spc="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Arial" panose="020B0604020202020204" pitchFamily="34" charset="0"/>
              </a:rPr>
              <a:t>certiﬁcate</a:t>
            </a:r>
            <a:r>
              <a:rPr lang="en-US" sz="1200" spc="45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200" spc="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Arial" panose="020B0604020202020204" pitchFamily="34" charset="0"/>
              </a:rPr>
              <a:t>for</a:t>
            </a:r>
            <a:r>
              <a:rPr lang="en-US" sz="1200" spc="4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200" spc="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200" spc="45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200" spc="-1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Arial" panose="020B0604020202020204" pitchFamily="34" charset="0"/>
              </a:rPr>
              <a:t>records.</a:t>
            </a:r>
            <a:endParaRPr lang="en-US" sz="1200" spc="0" dirty="0">
              <a:effectLst/>
              <a:highlight>
                <a:srgbClr val="FFFF00"/>
              </a:highlight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>
              <a:spcBef>
                <a:spcPts val="345"/>
              </a:spcBef>
              <a:spcAft>
                <a:spcPts val="0"/>
              </a:spcAft>
              <a:buSzPts val="800"/>
              <a:buFont typeface="Arial" panose="020B0604020202020204" pitchFamily="34" charset="0"/>
              <a:buAutoNum type="arabicPeriod"/>
              <a:tabLst>
                <a:tab pos="369570" algn="l"/>
              </a:tabLst>
            </a:pP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If</a:t>
            </a:r>
            <a:r>
              <a:rPr lang="en-US" sz="1200" spc="3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</a:t>
            </a:r>
            <a:r>
              <a:rPr lang="en-US" sz="1200" spc="3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lose</a:t>
            </a:r>
            <a:r>
              <a:rPr lang="en-US" sz="1200" spc="3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200" spc="3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certiﬁcate,</a:t>
            </a:r>
            <a:r>
              <a:rPr lang="en-US" sz="1200" spc="3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</a:t>
            </a:r>
            <a:r>
              <a:rPr lang="en-US" sz="1200" spc="3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need</a:t>
            </a:r>
            <a:r>
              <a:rPr lang="en-US" sz="1200" spc="3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help,</a:t>
            </a:r>
            <a:r>
              <a:rPr lang="en-US" sz="1200" spc="3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go</a:t>
            </a:r>
            <a:r>
              <a:rPr lang="en-US" sz="1200" spc="3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200" spc="3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200" u="sng" spc="-10" dirty="0">
                <a:solidFill>
                  <a:srgbClr val="1B6586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hlinkClick r:id="rId3"/>
              </a:rPr>
              <a:t>help.cmecertiﬁcateonline.com</a:t>
            </a:r>
            <a:endParaRPr lang="en-US" sz="12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en-US" sz="1200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E536D8-5930-6983-182A-855BC1DF629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Access to Presentations, Poster Abstracts, Conference Agenda</a:t>
            </a:r>
          </a:p>
          <a:p>
            <a:pPr marL="0" indent="0">
              <a:buNone/>
            </a:pPr>
            <a:endParaRPr lang="en-US" sz="1400" b="0" i="0" dirty="0">
              <a:effectLst/>
              <a:latin typeface="Segoe UI" panose="020B0502040204020203" pitchFamily="34" charset="0"/>
              <a:hlinkClick r:id="rId4"/>
            </a:endParaRPr>
          </a:p>
          <a:p>
            <a:r>
              <a:rPr lang="en-US" sz="1400" b="0" i="0" dirty="0">
                <a:effectLst/>
                <a:latin typeface="Segoe UI" panose="020B0502040204020203" pitchFamily="34" charset="0"/>
                <a:hlinkClick r:id="rId4"/>
              </a:rPr>
              <a:t>https://behavioralsleep.org/index.php/2024-presentations</a:t>
            </a:r>
            <a:endParaRPr lang="en-US" sz="1400" b="0" i="0" dirty="0">
              <a:effectLst/>
              <a:latin typeface="Segoe UI" panose="020B0502040204020203" pitchFamily="34" charset="0"/>
            </a:endParaRPr>
          </a:p>
          <a:p>
            <a:pPr marL="0" indent="0">
              <a:buNone/>
            </a:pPr>
            <a:r>
              <a:rPr lang="en-US" sz="2000" dirty="0"/>
              <a:t>     </a:t>
            </a:r>
            <a:r>
              <a:rPr lang="en-US" sz="1400" dirty="0"/>
              <a:t>Link active 9.11.2024 at 8:00 pm eastern</a:t>
            </a:r>
          </a:p>
          <a:p>
            <a:pPr marL="0" indent="0">
              <a:buNone/>
            </a:pPr>
            <a:r>
              <a:rPr lang="en-US" sz="1400"/>
              <a:t>       </a:t>
            </a:r>
            <a:r>
              <a:rPr lang="en-US" sz="1400" dirty="0"/>
              <a:t>time</a:t>
            </a:r>
          </a:p>
          <a:p>
            <a:endParaRPr lang="en-US" dirty="0"/>
          </a:p>
        </p:txBody>
      </p:sp>
      <p:pic>
        <p:nvPicPr>
          <p:cNvPr id="6" name="Picture 5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9C94DF76-A010-40BB-F5F5-BC3FFF22F0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7108" y="5630981"/>
            <a:ext cx="2857143" cy="9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800295"/>
      </p:ext>
    </p:extLst>
  </p:cSld>
  <p:clrMapOvr>
    <a:masterClrMapping/>
  </p:clrMapOvr>
</p:sld>
</file>

<file path=ppt/theme/theme1.xml><?xml version="1.0" encoding="utf-8"?>
<a:theme xmlns:a="http://schemas.openxmlformats.org/drawingml/2006/main" name="Basi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1300</TotalTime>
  <Words>117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Helvetica</vt:lpstr>
      <vt:lpstr>Segoe UI</vt:lpstr>
      <vt:lpstr>Tahoma</vt:lpstr>
      <vt:lpstr>Basic</vt:lpstr>
      <vt:lpstr>Important Notes</vt:lpstr>
    </vt:vector>
  </TitlesOfParts>
  <Company>Banner Health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</dc:creator>
  <cp:lastModifiedBy>KATHRYN HANSEN</cp:lastModifiedBy>
  <cp:revision>53</cp:revision>
  <dcterms:created xsi:type="dcterms:W3CDTF">2015-03-12T23:18:57Z</dcterms:created>
  <dcterms:modified xsi:type="dcterms:W3CDTF">2024-09-10T22:47:01Z</dcterms:modified>
</cp:coreProperties>
</file>